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86" r:id="rId6"/>
    <p:sldId id="298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>
        <p:scale>
          <a:sx n="70" d="100"/>
          <a:sy n="7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FED5E-14E5-4770-B242-9BC91A0F7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4F184A-648B-4F7A-A782-6BB5C807D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F11AAB-4569-45F6-B47D-DFE5EDDD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F8D3C0-1C87-4F81-9546-6657FF6F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A5EB7C-D594-4FCA-9775-A79159DF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75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93361-F271-4CE2-B8F8-8333A00EF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FA7645-A2C8-455C-AECA-86F87C8F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B5AB09-5427-4368-904A-FF1C4328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60B271-FE74-45E4-9416-4C2550A9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488938-58B9-421B-93EB-724AE144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82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C8E8AF4-D86D-44F5-B7FF-C827F138F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920552-9A25-4482-B310-A1479FD86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C81E3D-DC4E-4E7A-BE8A-ED44368D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6B76DE-4375-4242-9515-9C654417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2ACBFD-E689-400C-9E26-7B5D9672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59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640DA-C89D-4445-80E7-5956766A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2D73D-6FFE-43CC-A604-77CA00923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D16ACC-4534-417D-9638-C390A9F5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158E48-A74B-479F-974B-D1BFAAC51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784945-74BB-4C6B-888D-0800A31D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46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68D0A-4CE2-4057-93BE-4793E79D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49C5B3-BB78-4A29-93CD-B3E4A262D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2F8111-BDE8-4AD3-A185-3EECC647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8028CF-B014-42C3-A8DB-6E35448D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1B6533-159E-4C8C-83D3-D4CB901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65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B004A2-20C1-4C45-A977-5E017691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80608B-1703-4B9D-ACED-53E3DF1A7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CA2C14-E549-42CD-BC7B-33D10E7C1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0C198A-57C9-4F72-91FF-4352EF45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E06490-81C7-4B8D-863A-7EAA8B9B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A6A99A-1BE5-4D00-A56A-A2166EB4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32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C95399-78B5-493B-8E61-42637221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503854D-1E33-4BDF-9365-9EAD7F165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CFF13FB-E458-44BB-ACE2-B5646E53B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1DDCB8D-4D02-4E7C-849C-41F758237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B36E0E0-A137-43A1-B72F-4925EB0A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6290D99-0F9B-4616-A8E3-299AF93C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B0EE47-DB5E-4C2E-9125-A04AA589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EF4A052-288B-4371-9893-A7E4A03F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53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C7E65-149B-41CC-A05C-12D5E882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8BA83A9-111D-44D5-9F60-8D0A242E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E20F27-9FE4-42EE-BFED-D956C71C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3F7B1C-B091-401A-B58A-5E7F019D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49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9A9444A-7163-405D-9213-4F7C9869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979B3D5-E171-4D47-B863-46D3D497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7E2DB8-2C78-4E0E-962F-D994C5E7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7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F8CFD-6BC2-4C27-827A-7B7DE6A0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133FBD-83AB-4E62-936B-DB2B9EFE1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8413E10-3DF7-4695-BB80-4C4340F0D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D1840B-ABBB-44E9-B6DF-F1D988A3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22F907-4AE5-4165-9063-250F01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0F3AB0-8DEE-4CCE-B48A-E5C16DC1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6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22FD8-7FBB-48F0-B1A4-1F03B164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FC70C7-8EFB-4B89-84AE-223DFA716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85617DE-006B-47DA-A40A-AE41C747B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EA0EA5-5106-4353-BD07-4546C596C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FA942D-CB6F-477B-AA41-EB3AE2AD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81F7C6-0CFB-49B3-B247-4CEB3054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41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5A81B7-CBDB-4A47-8C34-F636AC04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4C06E78-34BE-4188-A01A-9B27E6929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F80E3-CBBA-43E4-902C-1A1021AD5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5CE1C-CA45-4CD0-BBD2-03155971D8EF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300731-A24E-4134-B56E-4D6E3C468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6FC03D-65D0-4E08-81B7-6E7621A3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2CEC1-7ECF-4DB5-87AF-19DA58BEB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3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8A6BF-738F-416A-81D3-1D82A0C5C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Opakování polysacharidy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6C935F-512E-427D-A7C8-EABD7698B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7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21D81-9958-4F78-89EF-2978E658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KVAŠENÍ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A71D17-2768-4C50-B065-DC4904B3E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PŘEMĚNA LÁTEK – SACHARIDŮ- PŮSOBENÍM ENZYMŮ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ENZYMY</a:t>
            </a:r>
            <a:r>
              <a:rPr lang="cs-CZ" dirty="0"/>
              <a:t>= CHEMICKÉ LÁTKY PRODUKOVÁNY MIKROORGANISMY</a:t>
            </a:r>
          </a:p>
          <a:p>
            <a:endParaRPr lang="cs-CZ" dirty="0"/>
          </a:p>
          <a:p>
            <a:r>
              <a:rPr lang="cs-CZ" dirty="0"/>
              <a:t>ALKOHOLOVÉ</a:t>
            </a:r>
          </a:p>
          <a:p>
            <a:r>
              <a:rPr lang="cs-CZ" dirty="0"/>
              <a:t>MLÉČNÉ</a:t>
            </a:r>
          </a:p>
          <a:p>
            <a:r>
              <a:rPr lang="cs-CZ" dirty="0"/>
              <a:t>MÁSELNÉ</a:t>
            </a:r>
          </a:p>
          <a:p>
            <a:r>
              <a:rPr lang="cs-CZ" dirty="0"/>
              <a:t>OCTOVÉ</a:t>
            </a:r>
          </a:p>
        </p:txBody>
      </p:sp>
    </p:spTree>
    <p:extLst>
      <p:ext uri="{BB962C8B-B14F-4D97-AF65-F5344CB8AC3E}">
        <p14:creationId xmlns:p14="http://schemas.microsoft.com/office/powerpoint/2010/main" val="49048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FF009-4A4E-451D-93BF-7569B39B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ALKOHOLOVÉ KVAŠENÍ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46A558-309F-4956-81A6-52A2046FD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 PŘÍTOMNOSTI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KYSLÍKU</a:t>
            </a:r>
          </a:p>
          <a:p>
            <a:r>
              <a:rPr lang="cs-CZ" dirty="0"/>
              <a:t>ZA PŮSOBENÍ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ENZYMŮ KVASINEK </a:t>
            </a:r>
            <a:r>
              <a:rPr lang="cs-CZ" dirty="0"/>
              <a:t>------SACHARÁZA</a:t>
            </a:r>
          </a:p>
          <a:p>
            <a:endParaRPr lang="cs-CZ" dirty="0"/>
          </a:p>
          <a:p>
            <a:r>
              <a:rPr lang="cs-CZ" sz="2400" dirty="0"/>
              <a:t>KVASINKY PIVNÍ, VINNÉ……..VÝROBA PIVA, VÍNA, PEČIVO, KYNUTÉ MOUČNÍKY</a:t>
            </a:r>
          </a:p>
          <a:p>
            <a:r>
              <a:rPr lang="cs-CZ" sz="2400" dirty="0"/>
              <a:t>KUPUJEME DROŽDÍ, KVASNICE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cs-CZ" sz="2400" baseline="-25000" dirty="0">
                <a:solidFill>
                  <a:schemeClr val="accent4">
                    <a:lumMod val="75000"/>
                  </a:schemeClr>
                </a:solidFill>
              </a:rPr>
              <a:t>6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cs-CZ" sz="2400" baseline="-25000" dirty="0">
                <a:solidFill>
                  <a:schemeClr val="accent4">
                    <a:lumMod val="75000"/>
                  </a:schemeClr>
                </a:solidFill>
              </a:rPr>
              <a:t>12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cs-CZ" sz="2400" baseline="-25000" dirty="0">
                <a:solidFill>
                  <a:schemeClr val="accent4">
                    <a:lumMod val="75000"/>
                  </a:schemeClr>
                </a:solidFill>
              </a:rPr>
              <a:t>6                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          2 C</a:t>
            </a:r>
            <a:r>
              <a:rPr lang="cs-CZ" sz="2400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cs-CZ" sz="2400" baseline="-25000" dirty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OH     +   2 CO</a:t>
            </a:r>
            <a:r>
              <a:rPr lang="cs-CZ" sz="2400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cs-CZ" sz="1400" baseline="-25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ETHANOL</a:t>
            </a:r>
            <a:endParaRPr lang="cs-CZ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086AD47-1A78-40E7-A13F-45DBFF938D35}"/>
              </a:ext>
            </a:extLst>
          </p:cNvPr>
          <p:cNvCxnSpPr>
            <a:cxnSpLocks/>
          </p:cNvCxnSpPr>
          <p:nvPr/>
        </p:nvCxnSpPr>
        <p:spPr>
          <a:xfrm>
            <a:off x="2304288" y="4919472"/>
            <a:ext cx="11521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869F2014-EDC3-47F9-A644-BA8FDBA19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024" y="4146348"/>
            <a:ext cx="4504753" cy="23465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EC0EF1-2A00-47DC-AE0F-C0CDEA07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132" y="924994"/>
            <a:ext cx="3155218" cy="19935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84FD1A0-5723-4D2E-89B9-FDCF009FA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26" y="170137"/>
            <a:ext cx="1463362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2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8DFEF-8102-4690-8B0E-271A4722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Mléčné kvašení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5D83BE-1E07-4F82-9193-4F874EFA7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 PŘÍTOMNOSTI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KYSLÍKU</a:t>
            </a:r>
          </a:p>
          <a:p>
            <a:r>
              <a:rPr lang="cs-CZ" dirty="0"/>
              <a:t>PŮSOBENÍM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ENZYMŮ BAKTERIÍ </a:t>
            </a:r>
            <a:r>
              <a:rPr lang="cs-CZ" dirty="0"/>
              <a:t>MLÉČNÉHO KVAŠENÍ (</a:t>
            </a:r>
            <a:r>
              <a:rPr lang="cs-CZ" dirty="0" err="1"/>
              <a:t>laktobacillus</a:t>
            </a:r>
            <a:r>
              <a:rPr lang="cs-CZ" dirty="0"/>
              <a:t>)</a:t>
            </a:r>
          </a:p>
          <a:p>
            <a:r>
              <a:rPr lang="cs-CZ" dirty="0"/>
              <a:t>VZNIKÁ OXID UHLIČITÝ A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KYSELINA MLÉČNÁ</a:t>
            </a:r>
          </a:p>
          <a:p>
            <a:endParaRPr lang="cs-CZ" dirty="0"/>
          </a:p>
          <a:p>
            <a:r>
              <a:rPr lang="cs-CZ" dirty="0"/>
              <a:t>Výroba: kysaného zelí, mléka, kyselých okurek, jogurtů, tvarohů…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EC621C-90EC-4207-995E-D5CF280AD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49750"/>
            <a:ext cx="2143125" cy="21431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6641A8E-2054-4715-B691-7091BD601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355" y="4645024"/>
            <a:ext cx="2943225" cy="15525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0BCBD6-5F6D-4BAB-AFB6-77EBEBA71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968" y="4508308"/>
            <a:ext cx="1974342" cy="19743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492794-FDCF-454A-AECD-8AED9775D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774" y="4349750"/>
            <a:ext cx="1493810" cy="21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7BB48-A0CC-4E72-AEDF-823D2724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Máselné kvašení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181145-9916-4330-8369-23D684B6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Bez přítomnosti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kyslíku</a:t>
            </a:r>
          </a:p>
          <a:p>
            <a:r>
              <a:rPr lang="cs-CZ" dirty="0"/>
              <a:t>Za působení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enzymů bakterií</a:t>
            </a:r>
          </a:p>
          <a:p>
            <a:r>
              <a:rPr lang="cs-CZ" dirty="0"/>
              <a:t>Ze sacharidů nebo kyseliny mléčné</a:t>
            </a:r>
          </a:p>
          <a:p>
            <a:r>
              <a:rPr lang="cs-CZ" dirty="0"/>
              <a:t>Vzniká 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kyselina máselná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Zrání sýrů – olomoucké tvarůžky</a:t>
            </a:r>
          </a:p>
          <a:p>
            <a:r>
              <a:rPr lang="cs-CZ" dirty="0"/>
              <a:t>V přírodě – bažiny, hnůj- zápach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3AAE39-2C23-4E27-BFE5-70B197F1C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90" y="415353"/>
            <a:ext cx="4309110" cy="26856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89B78DA-3638-4F59-8589-B48E065A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799" y="3504534"/>
            <a:ext cx="4291001" cy="24873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61AE4E-7D85-48EC-A1C6-82C084C24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89" y="3669220"/>
            <a:ext cx="30956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187-5CE7-45EF-A5E3-696CF5C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Octové kvašení – DÚ   </a:t>
            </a:r>
            <a:r>
              <a:rPr lang="cs-CZ" sz="1050" dirty="0"/>
              <a:t>str. 93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E5FE63-8CCF-4E99-9338-299F3ECA7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přítomnost kyslíku: …………………….. </a:t>
            </a:r>
          </a:p>
          <a:p>
            <a:r>
              <a:rPr lang="cs-CZ" dirty="0"/>
              <a:t>výchozí látka pro octové kvašení: ……………………</a:t>
            </a:r>
          </a:p>
          <a:p>
            <a:r>
              <a:rPr lang="cs-CZ" dirty="0"/>
              <a:t>vzniká: ………………………………..</a:t>
            </a:r>
          </a:p>
          <a:p>
            <a:r>
              <a:rPr lang="cs-CZ" dirty="0"/>
              <a:t>za působení: …………………………….</a:t>
            </a:r>
          </a:p>
          <a:p>
            <a:r>
              <a:rPr lang="cs-CZ" dirty="0"/>
              <a:t>rozdíl mezi octem a kyselinou octovou:</a:t>
            </a:r>
          </a:p>
          <a:p>
            <a:pPr lvl="1"/>
            <a:r>
              <a:rPr lang="cs-CZ" dirty="0"/>
              <a:t>Ocet: ………………………….</a:t>
            </a:r>
          </a:p>
          <a:p>
            <a:pPr lvl="1"/>
            <a:r>
              <a:rPr lang="cs-CZ" dirty="0"/>
              <a:t>Kyselina octová: 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816589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385E3-8083-4F06-9879-B3A53560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CHEMICKÉ REAKCE SACHARIDŮ </a:t>
            </a:r>
            <a:r>
              <a:rPr lang="cs-CZ" sz="1600" dirty="0"/>
              <a:t>(ZÁPIS)</a:t>
            </a:r>
            <a:endParaRPr lang="cs-CZ" dirty="0"/>
          </a:p>
        </p:txBody>
      </p:sp>
      <p:sp useBgFill="1"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672D41-EBA6-47A5-8AFF-8C988FEDF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5212079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FOTOSYNTÉZA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	6 CO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  +  12 H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O                          C</a:t>
            </a:r>
            <a:r>
              <a:rPr lang="cs-CZ" sz="2000" baseline="-25000" dirty="0">
                <a:solidFill>
                  <a:srgbClr val="FF0000"/>
                </a:solidFill>
              </a:rPr>
              <a:t>6</a:t>
            </a:r>
            <a:r>
              <a:rPr lang="cs-CZ" sz="2000" dirty="0">
                <a:solidFill>
                  <a:srgbClr val="FF0000"/>
                </a:solidFill>
              </a:rPr>
              <a:t>H</a:t>
            </a:r>
            <a:r>
              <a:rPr lang="cs-CZ" sz="2000" baseline="-25000" dirty="0">
                <a:solidFill>
                  <a:srgbClr val="FF0000"/>
                </a:solidFill>
              </a:rPr>
              <a:t>12</a:t>
            </a:r>
            <a:r>
              <a:rPr lang="cs-CZ" sz="2000" dirty="0">
                <a:solidFill>
                  <a:srgbClr val="FF0000"/>
                </a:solidFill>
              </a:rPr>
              <a:t>O</a:t>
            </a:r>
            <a:r>
              <a:rPr lang="cs-CZ" sz="2000" baseline="-25000" dirty="0">
                <a:solidFill>
                  <a:srgbClr val="FF0000"/>
                </a:solidFill>
              </a:rPr>
              <a:t>6</a:t>
            </a:r>
            <a:r>
              <a:rPr lang="cs-CZ" sz="2000" dirty="0">
                <a:solidFill>
                  <a:srgbClr val="FF0000"/>
                </a:solidFill>
              </a:rPr>
              <a:t>  +   6 O</a:t>
            </a:r>
            <a:r>
              <a:rPr lang="cs-CZ" sz="2000" baseline="-25000" dirty="0">
                <a:solidFill>
                  <a:srgbClr val="FF0000"/>
                </a:solidFill>
              </a:rPr>
              <a:t>2  </a:t>
            </a:r>
            <a:r>
              <a:rPr lang="cs-CZ" sz="2000" dirty="0">
                <a:solidFill>
                  <a:srgbClr val="FF0000"/>
                </a:solidFill>
              </a:rPr>
              <a:t>  +   6 H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O</a:t>
            </a:r>
          </a:p>
          <a:p>
            <a:r>
              <a:rPr lang="cs-CZ" sz="2000" dirty="0"/>
              <a:t>VLIV FAKTORŮ: světlo, teplota, voda, CO</a:t>
            </a:r>
            <a:r>
              <a:rPr lang="cs-CZ" sz="2000" baseline="-25000" dirty="0"/>
              <a:t>2</a:t>
            </a:r>
            <a:r>
              <a:rPr lang="cs-CZ" sz="2000" dirty="0"/>
              <a:t>, CHLORÓZA</a:t>
            </a:r>
          </a:p>
          <a:p>
            <a:r>
              <a:rPr lang="cs-CZ" sz="2000" dirty="0"/>
              <a:t>DÝCHÁNÍ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	C</a:t>
            </a:r>
            <a:r>
              <a:rPr lang="cs-CZ" sz="2000" baseline="-25000" dirty="0">
                <a:solidFill>
                  <a:srgbClr val="FF0000"/>
                </a:solidFill>
              </a:rPr>
              <a:t>6</a:t>
            </a:r>
            <a:r>
              <a:rPr lang="cs-CZ" sz="2000" dirty="0">
                <a:solidFill>
                  <a:srgbClr val="FF0000"/>
                </a:solidFill>
              </a:rPr>
              <a:t>H</a:t>
            </a:r>
            <a:r>
              <a:rPr lang="cs-CZ" sz="2000" baseline="-25000" dirty="0">
                <a:solidFill>
                  <a:srgbClr val="FF0000"/>
                </a:solidFill>
              </a:rPr>
              <a:t>12</a:t>
            </a:r>
            <a:r>
              <a:rPr lang="cs-CZ" sz="2000" dirty="0">
                <a:solidFill>
                  <a:srgbClr val="FF0000"/>
                </a:solidFill>
              </a:rPr>
              <a:t>O</a:t>
            </a:r>
            <a:r>
              <a:rPr lang="cs-CZ" sz="2000" baseline="-25000" dirty="0">
                <a:solidFill>
                  <a:srgbClr val="FF0000"/>
                </a:solidFill>
              </a:rPr>
              <a:t>6   </a:t>
            </a:r>
            <a:r>
              <a:rPr lang="cs-CZ" sz="2000" dirty="0">
                <a:solidFill>
                  <a:srgbClr val="FF0000"/>
                </a:solidFill>
              </a:rPr>
              <a:t>  +   6  O</a:t>
            </a:r>
            <a:r>
              <a:rPr lang="cs-CZ" sz="2000" baseline="-25000" dirty="0">
                <a:solidFill>
                  <a:srgbClr val="FF0000"/>
                </a:solidFill>
              </a:rPr>
              <a:t>2    </a:t>
            </a:r>
            <a:r>
              <a:rPr lang="cs-CZ" sz="2000" dirty="0">
                <a:solidFill>
                  <a:srgbClr val="FF0000"/>
                </a:solidFill>
              </a:rPr>
              <a:t>                 6  CO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    +    6 H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O    +   ENERGIE</a:t>
            </a:r>
          </a:p>
          <a:p>
            <a:r>
              <a:rPr lang="cs-CZ" sz="2000" dirty="0"/>
              <a:t>DŮKAZ CO</a:t>
            </a:r>
            <a:r>
              <a:rPr lang="cs-CZ" sz="2000" baseline="-25000" dirty="0"/>
              <a:t>2</a:t>
            </a:r>
            <a:r>
              <a:rPr lang="cs-CZ" sz="2000" dirty="0"/>
              <a:t> – ZAKALENÍ VÁPENNÉ VODY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	Ca(OH)</a:t>
            </a:r>
            <a:r>
              <a:rPr lang="cs-CZ" sz="2000" baseline="-25000" dirty="0">
                <a:solidFill>
                  <a:srgbClr val="FF0000"/>
                </a:solidFill>
              </a:rPr>
              <a:t>2  </a:t>
            </a:r>
            <a:r>
              <a:rPr lang="cs-CZ" sz="2000" dirty="0">
                <a:solidFill>
                  <a:srgbClr val="FF0000"/>
                </a:solidFill>
              </a:rPr>
              <a:t>+   CO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                 CaCO</a:t>
            </a:r>
            <a:r>
              <a:rPr lang="cs-CZ" sz="2000" baseline="-25000" dirty="0">
                <a:solidFill>
                  <a:srgbClr val="FF0000"/>
                </a:solidFill>
              </a:rPr>
              <a:t>3</a:t>
            </a:r>
            <a:r>
              <a:rPr lang="cs-CZ" sz="2000" dirty="0">
                <a:solidFill>
                  <a:srgbClr val="FF0000"/>
                </a:solidFill>
              </a:rPr>
              <a:t>   +    H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O</a:t>
            </a:r>
          </a:p>
          <a:p>
            <a:r>
              <a:rPr lang="cs-CZ" sz="2000" dirty="0">
                <a:solidFill>
                  <a:srgbClr val="FF0000"/>
                </a:solidFill>
              </a:rPr>
              <a:t>KVAŠENÍ</a:t>
            </a:r>
          </a:p>
          <a:p>
            <a:r>
              <a:rPr lang="cs-CZ" sz="2000" dirty="0"/>
              <a:t>PŘEMĚNA SACHARIDŮ ZA PŮSOBENÍ ENZYMŮ MIKROORGANISMŮ</a:t>
            </a:r>
          </a:p>
          <a:p>
            <a:r>
              <a:rPr lang="cs-CZ" sz="2000" dirty="0"/>
              <a:t>1. ALKOHOLOVÉ – bez O</a:t>
            </a:r>
            <a:r>
              <a:rPr lang="cs-CZ" sz="2000" baseline="-25000" dirty="0"/>
              <a:t>2, </a:t>
            </a:r>
            <a:r>
              <a:rPr lang="cs-CZ" sz="2000" dirty="0"/>
              <a:t>enzymy kvasinek, vzniká </a:t>
            </a:r>
            <a:r>
              <a:rPr lang="cs-CZ" sz="2000" dirty="0" err="1"/>
              <a:t>ethanol</a:t>
            </a:r>
            <a:r>
              <a:rPr lang="cs-CZ" sz="2000" dirty="0"/>
              <a:t>, výroba piva, vína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cs-CZ" sz="2000" dirty="0">
                <a:solidFill>
                  <a:srgbClr val="FF0000"/>
                </a:solidFill>
              </a:rPr>
              <a:t>C</a:t>
            </a:r>
            <a:r>
              <a:rPr lang="cs-CZ" sz="2000" baseline="-25000" dirty="0">
                <a:solidFill>
                  <a:srgbClr val="FF0000"/>
                </a:solidFill>
              </a:rPr>
              <a:t>6</a:t>
            </a:r>
            <a:r>
              <a:rPr lang="cs-CZ" sz="2000" dirty="0">
                <a:solidFill>
                  <a:srgbClr val="FF0000"/>
                </a:solidFill>
              </a:rPr>
              <a:t>H</a:t>
            </a:r>
            <a:r>
              <a:rPr lang="cs-CZ" sz="2000" baseline="-25000" dirty="0">
                <a:solidFill>
                  <a:srgbClr val="FF0000"/>
                </a:solidFill>
              </a:rPr>
              <a:t>12</a:t>
            </a:r>
            <a:r>
              <a:rPr lang="cs-CZ" sz="2000" dirty="0">
                <a:solidFill>
                  <a:srgbClr val="FF0000"/>
                </a:solidFill>
              </a:rPr>
              <a:t>O</a:t>
            </a:r>
            <a:r>
              <a:rPr lang="cs-CZ" sz="2000" baseline="-25000" dirty="0">
                <a:solidFill>
                  <a:srgbClr val="FF0000"/>
                </a:solidFill>
              </a:rPr>
              <a:t>6                 </a:t>
            </a:r>
            <a:r>
              <a:rPr lang="cs-CZ" sz="2000" dirty="0">
                <a:solidFill>
                  <a:srgbClr val="FF0000"/>
                </a:solidFill>
              </a:rPr>
              <a:t>          2 C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r>
              <a:rPr lang="cs-CZ" sz="2000" dirty="0">
                <a:solidFill>
                  <a:srgbClr val="FF0000"/>
                </a:solidFill>
              </a:rPr>
              <a:t>H</a:t>
            </a:r>
            <a:r>
              <a:rPr lang="cs-CZ" sz="2000" baseline="-25000" dirty="0">
                <a:solidFill>
                  <a:srgbClr val="FF0000"/>
                </a:solidFill>
              </a:rPr>
              <a:t>5</a:t>
            </a:r>
            <a:r>
              <a:rPr lang="cs-CZ" sz="2000" dirty="0">
                <a:solidFill>
                  <a:srgbClr val="FF0000"/>
                </a:solidFill>
              </a:rPr>
              <a:t>OH     +   2 CO</a:t>
            </a:r>
            <a:r>
              <a:rPr lang="cs-CZ" sz="2000" baseline="-25000" dirty="0">
                <a:solidFill>
                  <a:srgbClr val="FF0000"/>
                </a:solidFill>
              </a:rPr>
              <a:t>2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/>
              <a:t>2. MLÉČNÉ- bez O</a:t>
            </a:r>
            <a:r>
              <a:rPr lang="cs-CZ" sz="2000" baseline="-25000" dirty="0"/>
              <a:t>2</a:t>
            </a:r>
            <a:r>
              <a:rPr lang="cs-CZ" sz="2000" dirty="0"/>
              <a:t>, enzymy bakterií, vzniká kyselina mléčná, výroba kysaného zelí, jogurty, </a:t>
            </a:r>
            <a:r>
              <a:rPr lang="cs-CZ" sz="2000" dirty="0" err="1"/>
              <a:t>acido</a:t>
            </a:r>
            <a:endParaRPr lang="cs-CZ" sz="2000" dirty="0"/>
          </a:p>
          <a:p>
            <a:r>
              <a:rPr lang="cs-CZ" sz="2000" dirty="0"/>
              <a:t>3. MÁSELNÉ –bez O</a:t>
            </a:r>
            <a:r>
              <a:rPr lang="cs-CZ" sz="2000" baseline="-25000" dirty="0"/>
              <a:t>2</a:t>
            </a:r>
            <a:r>
              <a:rPr lang="cs-CZ" sz="2000" dirty="0"/>
              <a:t>, enzymy bakterií, vzniká kyselina máselná, výroba </a:t>
            </a:r>
            <a:r>
              <a:rPr lang="cs-CZ" sz="2000" dirty="0" err="1"/>
              <a:t>olom.tvarůžky</a:t>
            </a:r>
            <a:r>
              <a:rPr lang="cs-CZ" sz="2000" dirty="0"/>
              <a:t>, bažina, hnůj</a:t>
            </a:r>
          </a:p>
          <a:p>
            <a:r>
              <a:rPr lang="cs-CZ" sz="2000" dirty="0"/>
              <a:t>4. OCTOVÉ-  DÚ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4552976-07F6-48A5-A315-11CAD971AE52}"/>
              </a:ext>
            </a:extLst>
          </p:cNvPr>
          <p:cNvCxnSpPr>
            <a:cxnSpLocks/>
          </p:cNvCxnSpPr>
          <p:nvPr/>
        </p:nvCxnSpPr>
        <p:spPr>
          <a:xfrm>
            <a:off x="3493008" y="1956816"/>
            <a:ext cx="1225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A20CD7F-2981-4819-BE98-BD92B6F7C6FC}"/>
              </a:ext>
            </a:extLst>
          </p:cNvPr>
          <p:cNvCxnSpPr/>
          <p:nvPr/>
        </p:nvCxnSpPr>
        <p:spPr>
          <a:xfrm>
            <a:off x="3575304" y="3044952"/>
            <a:ext cx="1024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F046D5E-E04B-49D8-ACD3-E530924B2819}"/>
              </a:ext>
            </a:extLst>
          </p:cNvPr>
          <p:cNvCxnSpPr>
            <a:cxnSpLocks/>
          </p:cNvCxnSpPr>
          <p:nvPr/>
        </p:nvCxnSpPr>
        <p:spPr>
          <a:xfrm>
            <a:off x="3383280" y="3767328"/>
            <a:ext cx="7589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251DCEC-FDB9-4173-8CC3-008C4468CDE6}"/>
              </a:ext>
            </a:extLst>
          </p:cNvPr>
          <p:cNvCxnSpPr/>
          <p:nvPr/>
        </p:nvCxnSpPr>
        <p:spPr>
          <a:xfrm>
            <a:off x="2788920" y="5148072"/>
            <a:ext cx="7863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4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4E308-1E84-4CD4-B6C3-B7AD0F89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POLY-????SACHARIDY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50360D-877F-442B-9623-C44643BC2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MAKROMOLEKULA OBSAHUJE………………..</a:t>
            </a:r>
          </a:p>
          <a:p>
            <a:r>
              <a:rPr lang="cs-CZ" dirty="0"/>
              <a:t>ŘETĚZEC JE …………………..</a:t>
            </a:r>
          </a:p>
          <a:p>
            <a:r>
              <a:rPr lang="cs-CZ" dirty="0"/>
              <a:t>VZOREC ………………….</a:t>
            </a:r>
          </a:p>
          <a:p>
            <a:r>
              <a:rPr lang="cs-CZ" dirty="0"/>
              <a:t>VZNIK SPOJENÍM……………………….</a:t>
            </a:r>
          </a:p>
          <a:p>
            <a:r>
              <a:rPr lang="cs-CZ" dirty="0"/>
              <a:t>FUNKCE …………………,  ……………………..,  ……………………..</a:t>
            </a:r>
          </a:p>
          <a:p>
            <a:r>
              <a:rPr lang="cs-CZ" dirty="0"/>
              <a:t>VLASTNOSTI: ………………………,  ………………….</a:t>
            </a:r>
          </a:p>
          <a:p>
            <a:pPr marL="0" indent="0">
              <a:buNone/>
            </a:pPr>
            <a:r>
              <a:rPr lang="cs-CZ" dirty="0"/>
              <a:t>ROVNICE VZNIKU:</a:t>
            </a:r>
          </a:p>
          <a:p>
            <a:r>
              <a:rPr lang="cs-CZ" dirty="0"/>
              <a:t>n  C</a:t>
            </a:r>
            <a:r>
              <a:rPr lang="cs-CZ" baseline="-25000" dirty="0"/>
              <a:t>6</a:t>
            </a:r>
            <a:r>
              <a:rPr lang="cs-CZ" dirty="0"/>
              <a:t>H</a:t>
            </a:r>
            <a:r>
              <a:rPr lang="cs-CZ" baseline="-25000" dirty="0"/>
              <a:t>12</a:t>
            </a:r>
            <a:r>
              <a:rPr lang="cs-CZ" dirty="0"/>
              <a:t>O</a:t>
            </a:r>
            <a:r>
              <a:rPr lang="cs-CZ" baseline="-25000" dirty="0"/>
              <a:t>6      </a:t>
            </a:r>
            <a:r>
              <a:rPr lang="cs-CZ" dirty="0"/>
              <a:t>                     ( C</a:t>
            </a:r>
            <a:r>
              <a:rPr lang="cs-CZ" baseline="-25000" dirty="0"/>
              <a:t>6</a:t>
            </a:r>
            <a:r>
              <a:rPr lang="cs-CZ" dirty="0"/>
              <a:t>H</a:t>
            </a:r>
            <a:r>
              <a:rPr lang="cs-CZ" baseline="-25000" dirty="0"/>
              <a:t>10</a:t>
            </a:r>
            <a:r>
              <a:rPr lang="cs-CZ" dirty="0"/>
              <a:t>O</a:t>
            </a:r>
            <a:r>
              <a:rPr lang="cs-CZ" baseline="-25000" dirty="0"/>
              <a:t>5</a:t>
            </a:r>
            <a:r>
              <a:rPr lang="cs-CZ" dirty="0"/>
              <a:t>)</a:t>
            </a:r>
            <a:r>
              <a:rPr lang="cs-CZ" baseline="-25000" dirty="0"/>
              <a:t>n</a:t>
            </a:r>
            <a:r>
              <a:rPr lang="cs-CZ" dirty="0"/>
              <a:t>  +    H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1697DA7C-70A6-4BF6-ACEA-B46090D3FB82}"/>
              </a:ext>
            </a:extLst>
          </p:cNvPr>
          <p:cNvCxnSpPr/>
          <p:nvPr/>
        </p:nvCxnSpPr>
        <p:spPr>
          <a:xfrm>
            <a:off x="2903455" y="5618375"/>
            <a:ext cx="1574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96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5F25A-9C0A-457F-A03D-57E06CCD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10"/>
            <a:ext cx="10515600" cy="1325563"/>
          </a:xfrm>
        </p:spPr>
        <p:txBody>
          <a:bodyPr/>
          <a:lstStyle/>
          <a:p>
            <a:r>
              <a:rPr lang="cs-CZ" dirty="0"/>
              <a:t>VÝSKYT POLYSACHARIDŮ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7796E01-F3D4-4E98-B8D4-E478D3C58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98" y="1321387"/>
            <a:ext cx="3980806" cy="19311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F8E4AB-FF7F-4D29-9951-8460FCE23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006" y="1329771"/>
            <a:ext cx="2466975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27F7286-C919-4C4F-94C3-1A277B93D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6" y="4015613"/>
            <a:ext cx="5677374" cy="27109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BAADCC-2A61-4210-89A3-899D9036C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94" y="4142267"/>
            <a:ext cx="5047926" cy="22252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7B6CC90-1181-412E-9725-0E6531933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632" b="11912"/>
          <a:stretch/>
        </p:blipFill>
        <p:spPr>
          <a:xfrm>
            <a:off x="7774709" y="1263620"/>
            <a:ext cx="3980807" cy="25562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DB9F07-4385-40FB-A4A8-6F52C9AF4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706" y="3252518"/>
            <a:ext cx="1819275" cy="2514600"/>
          </a:xfrm>
          <a:prstGeom prst="rect">
            <a:avLst/>
          </a:prstGeom>
        </p:spPr>
      </p:pic>
      <p:sp>
        <p:nvSpPr>
          <p:cNvPr id="10" name="Hvězda: sedmicípá 9">
            <a:extLst>
              <a:ext uri="{FF2B5EF4-FFF2-40B4-BE49-F238E27FC236}">
                <a16:creationId xmlns:a16="http://schemas.microsoft.com/office/drawing/2014/main" id="{BBD15F6C-77DB-46DC-842A-C4A5EE44B7B1}"/>
              </a:ext>
            </a:extLst>
          </p:cNvPr>
          <p:cNvSpPr/>
          <p:nvPr/>
        </p:nvSpPr>
        <p:spPr>
          <a:xfrm>
            <a:off x="6890994" y="490500"/>
            <a:ext cx="2139884" cy="839271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CELULÓZA</a:t>
            </a:r>
          </a:p>
        </p:txBody>
      </p:sp>
      <p:sp>
        <p:nvSpPr>
          <p:cNvPr id="11" name="Hvězda: šesticípá 10">
            <a:extLst>
              <a:ext uri="{FF2B5EF4-FFF2-40B4-BE49-F238E27FC236}">
                <a16:creationId xmlns:a16="http://schemas.microsoft.com/office/drawing/2014/main" id="{B2057D86-1E0B-40E9-ADA7-A0F02CD6BBBF}"/>
              </a:ext>
            </a:extLst>
          </p:cNvPr>
          <p:cNvSpPr/>
          <p:nvPr/>
        </p:nvSpPr>
        <p:spPr>
          <a:xfrm>
            <a:off x="8478322" y="47215"/>
            <a:ext cx="1864598" cy="839271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CHITIN</a:t>
            </a:r>
          </a:p>
        </p:txBody>
      </p:sp>
      <p:sp>
        <p:nvSpPr>
          <p:cNvPr id="12" name="Hvězda: šesticípá 11">
            <a:extLst>
              <a:ext uri="{FF2B5EF4-FFF2-40B4-BE49-F238E27FC236}">
                <a16:creationId xmlns:a16="http://schemas.microsoft.com/office/drawing/2014/main" id="{FE1C7B32-97E5-4370-9379-DD25418A1B49}"/>
              </a:ext>
            </a:extLst>
          </p:cNvPr>
          <p:cNvSpPr/>
          <p:nvPr/>
        </p:nvSpPr>
        <p:spPr>
          <a:xfrm>
            <a:off x="10553938" y="330894"/>
            <a:ext cx="1376616" cy="961999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PEKTIN</a:t>
            </a:r>
          </a:p>
        </p:txBody>
      </p:sp>
      <p:sp>
        <p:nvSpPr>
          <p:cNvPr id="13" name="Hvězda: sedmicípá 12">
            <a:extLst>
              <a:ext uri="{FF2B5EF4-FFF2-40B4-BE49-F238E27FC236}">
                <a16:creationId xmlns:a16="http://schemas.microsoft.com/office/drawing/2014/main" id="{1ACC49B7-5899-4526-8C8A-06CE25B4A00D}"/>
              </a:ext>
            </a:extLst>
          </p:cNvPr>
          <p:cNvSpPr/>
          <p:nvPr/>
        </p:nvSpPr>
        <p:spPr>
          <a:xfrm>
            <a:off x="6833246" y="5842015"/>
            <a:ext cx="2197632" cy="768285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VLÁKNINA</a:t>
            </a:r>
          </a:p>
        </p:txBody>
      </p:sp>
      <p:sp>
        <p:nvSpPr>
          <p:cNvPr id="14" name="Hvězda: sedmicípá 13">
            <a:extLst>
              <a:ext uri="{FF2B5EF4-FFF2-40B4-BE49-F238E27FC236}">
                <a16:creationId xmlns:a16="http://schemas.microsoft.com/office/drawing/2014/main" id="{E1549AD8-74EF-4D21-B448-F0D05F977781}"/>
              </a:ext>
            </a:extLst>
          </p:cNvPr>
          <p:cNvSpPr/>
          <p:nvPr/>
        </p:nvSpPr>
        <p:spPr>
          <a:xfrm>
            <a:off x="9343919" y="5796854"/>
            <a:ext cx="1461154" cy="768285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ŠKROB</a:t>
            </a:r>
          </a:p>
        </p:txBody>
      </p:sp>
      <p:sp>
        <p:nvSpPr>
          <p:cNvPr id="15" name="Hvězda: sedmicípá 14">
            <a:extLst>
              <a:ext uri="{FF2B5EF4-FFF2-40B4-BE49-F238E27FC236}">
                <a16:creationId xmlns:a16="http://schemas.microsoft.com/office/drawing/2014/main" id="{3C41C8BA-D634-455F-ADAF-55AE18469A6B}"/>
              </a:ext>
            </a:extLst>
          </p:cNvPr>
          <p:cNvSpPr/>
          <p:nvPr/>
        </p:nvSpPr>
        <p:spPr>
          <a:xfrm>
            <a:off x="4479094" y="5958295"/>
            <a:ext cx="2197632" cy="768285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GLYKOGEN</a:t>
            </a:r>
          </a:p>
        </p:txBody>
      </p:sp>
    </p:spTree>
    <p:extLst>
      <p:ext uri="{BB962C8B-B14F-4D97-AF65-F5344CB8AC3E}">
        <p14:creationId xmlns:p14="http://schemas.microsoft.com/office/powerpoint/2010/main" val="800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32473 0.1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36537 0.192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05846 -0.433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9193 0.621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50846 0.0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5807 -0.19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25264-3E98-4491-BA05-94F762B6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POLYSACHARIDŮ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2CFCBED-BB7E-4E8B-B76F-91ABB9244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7596" y="3701975"/>
            <a:ext cx="1548518" cy="25971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642714-EA64-4295-9242-2D6A6744B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69" y="1549900"/>
            <a:ext cx="3243353" cy="47491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251A126-53ED-47D3-A77A-A327C980F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15" y="391560"/>
            <a:ext cx="4249280" cy="33104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60EC97-6098-4451-AD03-9CF060087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726" y="3858508"/>
            <a:ext cx="4816257" cy="29994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4BAC04A-1AAF-4990-9FC2-8B4ECE1571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90" r="29995"/>
          <a:stretch/>
        </p:blipFill>
        <p:spPr>
          <a:xfrm>
            <a:off x="2772896" y="4571802"/>
            <a:ext cx="2450969" cy="22861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435BC3-9298-4C0C-8B05-439318128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346" y="1171916"/>
            <a:ext cx="3371380" cy="253005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C7D7CAD-BAC2-47DA-ACE2-D78044760E0B}"/>
              </a:ext>
            </a:extLst>
          </p:cNvPr>
          <p:cNvSpPr/>
          <p:nvPr/>
        </p:nvSpPr>
        <p:spPr>
          <a:xfrm>
            <a:off x="4185501" y="3223967"/>
            <a:ext cx="1342095" cy="478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CELULÓZA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9925667-7765-44CA-95AB-D2F459E2B38D}"/>
              </a:ext>
            </a:extLst>
          </p:cNvPr>
          <p:cNvSpPr/>
          <p:nvPr/>
        </p:nvSpPr>
        <p:spPr>
          <a:xfrm>
            <a:off x="4185501" y="3189996"/>
            <a:ext cx="1342095" cy="54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2CFB74E-1294-4EFD-A6DB-2A3466CCCA65}"/>
              </a:ext>
            </a:extLst>
          </p:cNvPr>
          <p:cNvSpPr/>
          <p:nvPr/>
        </p:nvSpPr>
        <p:spPr>
          <a:xfrm>
            <a:off x="7579215" y="4279769"/>
            <a:ext cx="1734467" cy="58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CELULÓZA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ACEA1CF-A60F-430F-9C60-BA25E31083AA}"/>
              </a:ext>
            </a:extLst>
          </p:cNvPr>
          <p:cNvSpPr/>
          <p:nvPr/>
        </p:nvSpPr>
        <p:spPr>
          <a:xfrm>
            <a:off x="7579215" y="4279769"/>
            <a:ext cx="1734467" cy="58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AA02F9E-7B18-462F-8AF1-4EA3C5E4A81F}"/>
              </a:ext>
            </a:extLst>
          </p:cNvPr>
          <p:cNvSpPr/>
          <p:nvPr/>
        </p:nvSpPr>
        <p:spPr>
          <a:xfrm>
            <a:off x="7852528" y="2912882"/>
            <a:ext cx="1743959" cy="622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PEKTINY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527B96E-7876-4C6C-A4D1-2B02C4F480C3}"/>
              </a:ext>
            </a:extLst>
          </p:cNvPr>
          <p:cNvSpPr/>
          <p:nvPr/>
        </p:nvSpPr>
        <p:spPr>
          <a:xfrm>
            <a:off x="7852528" y="2912882"/>
            <a:ext cx="1743959" cy="622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EFB139D-274D-4090-AF15-5D8CAC78AF1E}"/>
              </a:ext>
            </a:extLst>
          </p:cNvPr>
          <p:cNvSpPr/>
          <p:nvPr/>
        </p:nvSpPr>
        <p:spPr>
          <a:xfrm>
            <a:off x="603315" y="1894788"/>
            <a:ext cx="1470582" cy="59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ŠKROB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D34CF00-3474-43F2-B69A-733ADBA5D0D6}"/>
              </a:ext>
            </a:extLst>
          </p:cNvPr>
          <p:cNvSpPr/>
          <p:nvPr/>
        </p:nvSpPr>
        <p:spPr>
          <a:xfrm>
            <a:off x="603315" y="1894788"/>
            <a:ext cx="1470582" cy="59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173CBCE-42D8-4F9C-9593-2DCBA51D453C}"/>
              </a:ext>
            </a:extLst>
          </p:cNvPr>
          <p:cNvSpPr/>
          <p:nvPr/>
        </p:nvSpPr>
        <p:spPr>
          <a:xfrm>
            <a:off x="5674936" y="6127423"/>
            <a:ext cx="1401178" cy="47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ŠKROB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7778B75-E133-45AC-9DE0-F70EF103AC1D}"/>
              </a:ext>
            </a:extLst>
          </p:cNvPr>
          <p:cNvSpPr/>
          <p:nvPr/>
        </p:nvSpPr>
        <p:spPr>
          <a:xfrm>
            <a:off x="5616183" y="6108569"/>
            <a:ext cx="1548518" cy="53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412C652A-4CF4-4F1C-98AF-1B46C99E3834}"/>
              </a:ext>
            </a:extLst>
          </p:cNvPr>
          <p:cNvSpPr/>
          <p:nvPr/>
        </p:nvSpPr>
        <p:spPr>
          <a:xfrm>
            <a:off x="3299381" y="6108569"/>
            <a:ext cx="1924484" cy="53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CELULÓZA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26827CE-61E1-4043-B92C-1C27BD9059D7}"/>
              </a:ext>
            </a:extLst>
          </p:cNvPr>
          <p:cNvSpPr/>
          <p:nvPr/>
        </p:nvSpPr>
        <p:spPr>
          <a:xfrm>
            <a:off x="3299381" y="6108569"/>
            <a:ext cx="1924484" cy="53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17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182F34-9136-4A33-84EA-3CE51C4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- KONTROLA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02EDDA-02F7-426A-8DCC-129C1774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DAB476E-5DFB-4C84-867D-F43F30884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497621"/>
              </p:ext>
            </p:extLst>
          </p:nvPr>
        </p:nvGraphicFramePr>
        <p:xfrm>
          <a:off x="2032000" y="2445249"/>
          <a:ext cx="8128000" cy="3267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822">
                  <a:extLst>
                    <a:ext uri="{9D8B030D-6E8A-4147-A177-3AD203B41FA5}">
                      <a16:colId xmlns:a16="http://schemas.microsoft.com/office/drawing/2014/main" val="2647951470"/>
                    </a:ext>
                  </a:extLst>
                </a:gridCol>
                <a:gridCol w="5557178">
                  <a:extLst>
                    <a:ext uri="{9D8B030D-6E8A-4147-A177-3AD203B41FA5}">
                      <a16:colId xmlns:a16="http://schemas.microsoft.com/office/drawing/2014/main" val="3682628850"/>
                    </a:ext>
                  </a:extLst>
                </a:gridCol>
              </a:tblGrid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pojem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vysvětli, doplň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333852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Dextrin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PRAŽENÍM ŠKROBU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680247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 err="1"/>
                        <a:t>Amylosa</a:t>
                      </a:r>
                      <a:r>
                        <a:rPr lang="cs-CZ" dirty="0"/>
                        <a:t> a amylopektin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30 % AMYLOPEKTIN A 70 % AMYLOSA, ŠKROB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597945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Škrobový maz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ZAHŘÍVÁNÍM ŠKROBU VE VODĚ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33945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250 – 400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ZÁSOBA GLYKOGENU V TĚLE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59559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E 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PLNIDLO – TABLET, VITAMÍN. PŘÍPRAVKŮ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756025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Buničina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CELULÓZA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2279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r>
                        <a:rPr lang="cs-CZ" dirty="0"/>
                        <a:t>Hydrolýza polysacharidů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 KYSELÉM I ZASÁDITÉM PROSTŘEDÍ, ROZLOŽENÍ ŘETEZCE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42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D677-F3D8-4F75-A6AF-70DE56F3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FOTOSYNTÉZA, DÝCHÁNÍ, KVAŠENÍ</a:t>
            </a:r>
            <a:br>
              <a:rPr lang="cs-CZ" dirty="0"/>
            </a:br>
            <a:r>
              <a:rPr lang="cs-CZ" sz="2000" dirty="0"/>
              <a:t>STR. 88 - 93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C320484-6D20-4E04-A749-0C5CC762B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09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4B2F2D-FD03-4A1C-A789-11FD4CA1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FOTOSYNTÉZA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7B0E11-E1B1-49C8-B0B0-75F848294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ZELENÝCH ČÁSTECH ROSTLIN</a:t>
            </a:r>
          </a:p>
          <a:p>
            <a:r>
              <a:rPr lang="cs-CZ" dirty="0"/>
              <a:t>ZA SVĚTLA A ZA PŘÍTOMNOSTI </a:t>
            </a:r>
          </a:p>
          <a:p>
            <a:pPr marL="0" indent="0">
              <a:buNone/>
            </a:pPr>
            <a:r>
              <a:rPr lang="cs-CZ" dirty="0"/>
              <a:t>   ZELENÉHO BARVIVA – CHLOROFYLU</a:t>
            </a:r>
          </a:p>
          <a:p>
            <a:r>
              <a:rPr lang="cs-CZ" dirty="0"/>
              <a:t>OXID UHLIČITÝ A VODA</a:t>
            </a:r>
          </a:p>
          <a:p>
            <a:r>
              <a:rPr lang="cs-CZ" dirty="0"/>
              <a:t>VZNIKÁ MONOSACHARID A KYSLÍK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6 CO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  +  12 H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O                          C</a:t>
            </a:r>
            <a:r>
              <a:rPr lang="cs-CZ" baseline="-25000" dirty="0">
                <a:solidFill>
                  <a:srgbClr val="FF0000"/>
                </a:solidFill>
              </a:rPr>
              <a:t>6</a:t>
            </a:r>
            <a:r>
              <a:rPr lang="cs-CZ" dirty="0">
                <a:solidFill>
                  <a:srgbClr val="FF0000"/>
                </a:solidFill>
              </a:rPr>
              <a:t>H</a:t>
            </a:r>
            <a:r>
              <a:rPr lang="cs-CZ" baseline="-25000" dirty="0">
                <a:solidFill>
                  <a:srgbClr val="FF0000"/>
                </a:solidFill>
              </a:rPr>
              <a:t>12</a:t>
            </a:r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baseline="-25000" dirty="0">
                <a:solidFill>
                  <a:srgbClr val="FF0000"/>
                </a:solidFill>
              </a:rPr>
              <a:t>6</a:t>
            </a:r>
            <a:r>
              <a:rPr lang="cs-CZ" dirty="0">
                <a:solidFill>
                  <a:srgbClr val="FF0000"/>
                </a:solidFill>
              </a:rPr>
              <a:t>  +   6 O</a:t>
            </a:r>
            <a:r>
              <a:rPr lang="cs-CZ" baseline="-25000" dirty="0">
                <a:solidFill>
                  <a:srgbClr val="FF0000"/>
                </a:solidFill>
              </a:rPr>
              <a:t>2  </a:t>
            </a:r>
            <a:r>
              <a:rPr lang="cs-CZ" dirty="0">
                <a:solidFill>
                  <a:srgbClr val="FF0000"/>
                </a:solidFill>
              </a:rPr>
              <a:t>  +   6 H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O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SVĚTLO KE ŠTĚPENÍ VODY----</a:t>
            </a:r>
            <a:r>
              <a:rPr lang="cs-CZ" dirty="0">
                <a:solidFill>
                  <a:srgbClr val="FF0000"/>
                </a:solidFill>
              </a:rPr>
              <a:t>FOTOLÝZA</a:t>
            </a:r>
            <a:r>
              <a:rPr lang="cs-CZ" dirty="0"/>
              <a:t> VODY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294BE298-222B-47C5-8370-B1B907FFB493}"/>
              </a:ext>
            </a:extLst>
          </p:cNvPr>
          <p:cNvCxnSpPr/>
          <p:nvPr/>
        </p:nvCxnSpPr>
        <p:spPr>
          <a:xfrm>
            <a:off x="3949830" y="4835951"/>
            <a:ext cx="13291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F9560463-EA97-44C7-BDBD-A0E9FBDE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791" y="434369"/>
            <a:ext cx="3805336" cy="3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0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09459-CD8D-445A-BD5F-3E448EDE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FÁZE A FAKTORY FOTOSYNTÉZY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876788-0291-47BC-A43D-769766F62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VE SVĚTELNÉ FÁZI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VYTVOŘENÍ ENERGIE A ENZYMŮ, UVOLNĚNÍ KYSLÍKU</a:t>
            </a:r>
          </a:p>
          <a:p>
            <a:pPr marL="0" lvl="1"/>
            <a:r>
              <a:rPr lang="cs-CZ" dirty="0">
                <a:solidFill>
                  <a:srgbClr val="FF0000"/>
                </a:solidFill>
              </a:rPr>
              <a:t>V TEMNOSTNÍ FÁZI:</a:t>
            </a:r>
          </a:p>
          <a:p>
            <a:pPr marL="457200" lvl="2"/>
            <a:r>
              <a:rPr lang="cs-CZ" dirty="0"/>
              <a:t>POHLCOVÁNÍ CO</a:t>
            </a:r>
            <a:r>
              <a:rPr lang="cs-CZ" baseline="-25000" dirty="0"/>
              <a:t>2</a:t>
            </a:r>
          </a:p>
          <a:p>
            <a:pPr marL="457200" lvl="2"/>
            <a:r>
              <a:rPr lang="cs-CZ" dirty="0"/>
              <a:t>VZNIK MOLEKUL MONOSACHARIDŮ – RŮST ROSTLINY</a:t>
            </a:r>
          </a:p>
          <a:p>
            <a:pPr marL="0" lvl="2"/>
            <a:endParaRPr lang="cs-CZ" dirty="0"/>
          </a:p>
          <a:p>
            <a:pPr marL="0" lvl="2"/>
            <a:r>
              <a:rPr lang="cs-CZ" dirty="0">
                <a:solidFill>
                  <a:srgbClr val="FF0000"/>
                </a:solidFill>
              </a:rPr>
              <a:t>FAKTORY OVLIVŇUJÍCÍ FOTOSYNTÉZU</a:t>
            </a:r>
          </a:p>
          <a:p>
            <a:pPr marL="457200" lvl="3"/>
            <a:r>
              <a:rPr lang="cs-CZ" dirty="0"/>
              <a:t>SVĚTLO – INTENZITA</a:t>
            </a:r>
          </a:p>
          <a:p>
            <a:pPr marL="457200" lvl="3"/>
            <a:r>
              <a:rPr lang="cs-CZ" dirty="0"/>
              <a:t>TEPLOTA 15-25 ST., NAD 30 ST. POKLES FOTOSYNTÉZY</a:t>
            </a:r>
          </a:p>
          <a:p>
            <a:pPr marL="457200" lvl="3"/>
            <a:r>
              <a:rPr lang="cs-CZ" dirty="0"/>
              <a:t>VODA – NEDOSTATEK – UZAVÍRÁNÍ PRŮDUCHŮ, NEMŮŽE PŘIJMOUT CO</a:t>
            </a:r>
            <a:r>
              <a:rPr lang="cs-CZ" baseline="-25000" dirty="0"/>
              <a:t>2</a:t>
            </a:r>
            <a:endParaRPr lang="cs-CZ" dirty="0"/>
          </a:p>
          <a:p>
            <a:pPr marL="457200" lvl="3"/>
            <a:r>
              <a:rPr lang="cs-CZ" dirty="0"/>
              <a:t>CO</a:t>
            </a:r>
            <a:r>
              <a:rPr lang="cs-CZ" baseline="-25000" dirty="0"/>
              <a:t>2 </a:t>
            </a:r>
            <a:r>
              <a:rPr lang="cs-CZ" dirty="0"/>
              <a:t> - MNOŽSTVÍ V ATMOSFÉŘE, VE VODĚ HNITÍ ROSTLIN</a:t>
            </a:r>
          </a:p>
          <a:p>
            <a:pPr marL="457200" lvl="3"/>
            <a:endParaRPr lang="cs-CZ" dirty="0"/>
          </a:p>
          <a:p>
            <a:pPr marL="457200" lvl="3"/>
            <a:r>
              <a:rPr lang="cs-CZ" dirty="0"/>
              <a:t>NEDOSTATEK CHLOROFYLU- </a:t>
            </a:r>
            <a:r>
              <a:rPr lang="cs-CZ" dirty="0">
                <a:solidFill>
                  <a:srgbClr val="FF0000"/>
                </a:solidFill>
              </a:rPr>
              <a:t>CHLORÓZA-</a:t>
            </a:r>
            <a:r>
              <a:rPr lang="cs-CZ" dirty="0"/>
              <a:t> LISTY ŽLOUTNOU, CHYBÍ MINERÁLNÍ VÝŽIVA</a:t>
            </a:r>
          </a:p>
        </p:txBody>
      </p:sp>
    </p:spTree>
    <p:extLst>
      <p:ext uri="{BB962C8B-B14F-4D97-AF65-F5344CB8AC3E}">
        <p14:creationId xmlns:p14="http://schemas.microsoft.com/office/powerpoint/2010/main" val="19942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5701B-9693-4BDF-B5E4-07287EF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DÝCHÁNÍ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0A5D76-F531-47D9-A0DB-F267BD11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239"/>
            <a:ext cx="10515600" cy="4720636"/>
          </a:xfrm>
        </p:spPr>
        <p:txBody>
          <a:bodyPr/>
          <a:lstStyle/>
          <a:p>
            <a:r>
              <a:rPr lang="cs-CZ" dirty="0"/>
              <a:t>ROZKLAD MOLEKUL SACHARIDŮ</a:t>
            </a:r>
          </a:p>
          <a:p>
            <a:r>
              <a:rPr lang="cs-CZ" dirty="0"/>
              <a:t>SPOTŘEBOVÁVÁ SE KYSLÍK</a:t>
            </a:r>
          </a:p>
          <a:p>
            <a:r>
              <a:rPr lang="cs-CZ" dirty="0">
                <a:solidFill>
                  <a:srgbClr val="FF0000"/>
                </a:solidFill>
              </a:rPr>
              <a:t>VZNIKÁ ENERGIE</a:t>
            </a:r>
            <a:r>
              <a:rPr lang="cs-CZ" dirty="0"/>
              <a:t>, OXID UHLIČITÝ A VODA</a:t>
            </a:r>
          </a:p>
          <a:p>
            <a:r>
              <a:rPr lang="cs-CZ" dirty="0">
                <a:solidFill>
                  <a:srgbClr val="FF0000"/>
                </a:solidFill>
              </a:rPr>
              <a:t>C</a:t>
            </a:r>
            <a:r>
              <a:rPr lang="cs-CZ" baseline="-25000" dirty="0">
                <a:solidFill>
                  <a:srgbClr val="FF0000"/>
                </a:solidFill>
              </a:rPr>
              <a:t>6</a:t>
            </a:r>
            <a:r>
              <a:rPr lang="cs-CZ" dirty="0">
                <a:solidFill>
                  <a:srgbClr val="FF0000"/>
                </a:solidFill>
              </a:rPr>
              <a:t>H</a:t>
            </a:r>
            <a:r>
              <a:rPr lang="cs-CZ" baseline="-25000" dirty="0">
                <a:solidFill>
                  <a:srgbClr val="FF0000"/>
                </a:solidFill>
              </a:rPr>
              <a:t>12</a:t>
            </a:r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baseline="-25000" dirty="0">
                <a:solidFill>
                  <a:srgbClr val="FF0000"/>
                </a:solidFill>
              </a:rPr>
              <a:t>6   </a:t>
            </a:r>
            <a:r>
              <a:rPr lang="cs-CZ" dirty="0">
                <a:solidFill>
                  <a:srgbClr val="FF0000"/>
                </a:solidFill>
              </a:rPr>
              <a:t>  +   6  O</a:t>
            </a:r>
            <a:r>
              <a:rPr lang="cs-CZ" baseline="-25000" dirty="0">
                <a:solidFill>
                  <a:srgbClr val="FF0000"/>
                </a:solidFill>
              </a:rPr>
              <a:t>2    </a:t>
            </a:r>
            <a:r>
              <a:rPr lang="cs-CZ" dirty="0">
                <a:solidFill>
                  <a:srgbClr val="FF0000"/>
                </a:solidFill>
              </a:rPr>
              <a:t>                 6  CO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    +    6 H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O    +   ENERGIE</a:t>
            </a:r>
          </a:p>
          <a:p>
            <a:endParaRPr lang="cs-CZ" dirty="0"/>
          </a:p>
          <a:p>
            <a:r>
              <a:rPr lang="cs-CZ" dirty="0"/>
              <a:t>DŮKAZ CO</a:t>
            </a:r>
            <a:r>
              <a:rPr lang="cs-CZ" baseline="-25000" dirty="0"/>
              <a:t>2</a:t>
            </a:r>
            <a:r>
              <a:rPr lang="cs-CZ" dirty="0"/>
              <a:t>: FOUKÁNÍ DO VÁPENNÉ VODY -------ZAKALENÍ VODY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Ca(OH)</a:t>
            </a:r>
            <a:r>
              <a:rPr lang="cs-CZ" baseline="-25000" dirty="0">
                <a:solidFill>
                  <a:srgbClr val="FF0000"/>
                </a:solidFill>
              </a:rPr>
              <a:t>2  </a:t>
            </a:r>
            <a:r>
              <a:rPr lang="cs-CZ" dirty="0">
                <a:solidFill>
                  <a:srgbClr val="FF0000"/>
                </a:solidFill>
              </a:rPr>
              <a:t>+   CO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                 CaCO</a:t>
            </a:r>
            <a:r>
              <a:rPr lang="cs-CZ" baseline="-25000" dirty="0">
                <a:solidFill>
                  <a:srgbClr val="FF0000"/>
                </a:solidFill>
              </a:rPr>
              <a:t>3</a:t>
            </a:r>
            <a:r>
              <a:rPr lang="cs-CZ" dirty="0">
                <a:solidFill>
                  <a:srgbClr val="FF0000"/>
                </a:solidFill>
              </a:rPr>
              <a:t>   +    H</a:t>
            </a:r>
            <a:r>
              <a:rPr lang="cs-CZ" baseline="-25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O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1F0DC1CC-1AE0-435E-BE42-6D1DABCD2999}"/>
              </a:ext>
            </a:extLst>
          </p:cNvPr>
          <p:cNvCxnSpPr/>
          <p:nvPr/>
        </p:nvCxnSpPr>
        <p:spPr>
          <a:xfrm>
            <a:off x="4185501" y="3544478"/>
            <a:ext cx="8295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8FC9475-F264-4A58-B231-FA834D71D881}"/>
              </a:ext>
            </a:extLst>
          </p:cNvPr>
          <p:cNvCxnSpPr/>
          <p:nvPr/>
        </p:nvCxnSpPr>
        <p:spPr>
          <a:xfrm>
            <a:off x="3544479" y="5627801"/>
            <a:ext cx="9238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573</Words>
  <Application>Microsoft Office PowerPoint</Application>
  <PresentationFormat>Širokoúhlá obrazovka</PresentationFormat>
  <Paragraphs>148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Opakování polysacharidy</vt:lpstr>
      <vt:lpstr>POLY-????SACHARIDY</vt:lpstr>
      <vt:lpstr>VÝSKYT POLYSACHARIDŮ</vt:lpstr>
      <vt:lpstr>POUŽITÍ POLYSACHARIDŮ</vt:lpstr>
      <vt:lpstr>DÚ - KONTROLA</vt:lpstr>
      <vt:lpstr>FOTOSYNTÉZA, DÝCHÁNÍ, KVAŠENÍ STR. 88 - 93</vt:lpstr>
      <vt:lpstr>FOTOSYNTÉZA</vt:lpstr>
      <vt:lpstr>FÁZE A FAKTORY FOTOSYNTÉZY</vt:lpstr>
      <vt:lpstr>DÝCHÁNÍ</vt:lpstr>
      <vt:lpstr>KVAŠENÍ</vt:lpstr>
      <vt:lpstr>ALKOHOLOVÉ KVAŠENÍ</vt:lpstr>
      <vt:lpstr>Mléčné kvašení</vt:lpstr>
      <vt:lpstr>Máselné kvašení</vt:lpstr>
      <vt:lpstr>Octové kvašení – DÚ   str. 93</vt:lpstr>
      <vt:lpstr>CHEMICKÉ REAKCE SACHARIDŮ (ZÁPIS)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Opakování polysacharidy</dc:title>
  <dc:creator>Dagmar Hegrová</dc:creator>
  <cp:lastModifiedBy>Zbyněk Koláčný</cp:lastModifiedBy>
  <cp:revision>15</cp:revision>
  <dcterms:created xsi:type="dcterms:W3CDTF">2021-02-24T17:45:55Z</dcterms:created>
  <dcterms:modified xsi:type="dcterms:W3CDTF">2021-02-26T07:10:50Z</dcterms:modified>
</cp:coreProperties>
</file>